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0"/>
  </p:notesMasterIdLst>
  <p:sldIdLst>
    <p:sldId id="256" r:id="rId2"/>
    <p:sldId id="257" r:id="rId3"/>
    <p:sldId id="265" r:id="rId4"/>
    <p:sldId id="258" r:id="rId5"/>
    <p:sldId id="260" r:id="rId6"/>
    <p:sldId id="261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9F10"/>
    <a:srgbClr val="F9F664"/>
    <a:srgbClr val="F8F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66DA5-ED12-4750-B68F-EEC9366141A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ECC34-5E34-451A-8E13-318CA8FED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8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719C90F-F2CF-4673-9CC2-D6FA486C722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6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16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37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23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41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25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92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1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0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4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1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3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21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1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19C90F-F2CF-4673-9CC2-D6FA486C722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3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570" y="0"/>
            <a:ext cx="5029199" cy="5213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55819" y="635307"/>
            <a:ext cx="7121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Херсонський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державний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університет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Факультет </a:t>
            </a:r>
            <a:r>
              <a:rPr lang="ru-RU" dirty="0" err="1" smtClean="0">
                <a:solidFill>
                  <a:schemeClr val="bg1"/>
                </a:solidFill>
              </a:rPr>
              <a:t>української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іноземної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філології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</a:p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журналістики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827318" y="2232366"/>
            <a:ext cx="87046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Вибіркова компонента: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«</a:t>
            </a:r>
            <a:r>
              <a:rPr lang="uk-UA" sz="2800" b="1" dirty="0">
                <a:solidFill>
                  <a:schemeClr val="bg1"/>
                </a:solidFill>
              </a:rPr>
              <a:t>П</a:t>
            </a:r>
            <a:r>
              <a:rPr lang="uk-UA" sz="2800" b="1" dirty="0" smtClean="0">
                <a:solidFill>
                  <a:schemeClr val="bg1"/>
                </a:solidFill>
              </a:rPr>
              <a:t>орівняльна </a:t>
            </a:r>
            <a:r>
              <a:rPr lang="uk-UA" sz="2800" b="1" dirty="0" smtClean="0">
                <a:solidFill>
                  <a:schemeClr val="bg1"/>
                </a:solidFill>
              </a:rPr>
              <a:t>граматика іспанської мови»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83162" y="3590331"/>
            <a:ext cx="4469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СВО «бакалавр»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Спеціальність 014.02 Середня освіта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(мова і література іспанська)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76120" y="5629152"/>
            <a:ext cx="306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2020-2021 навчальний рік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81891" y="692727"/>
            <a:ext cx="5680363" cy="5541817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Предметом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вивчення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навчальної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дисципліни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«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Порівняльна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граматика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іспанської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мови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» є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теоретичні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аспекти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морфологічної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та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синтаксичної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систем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сучасної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іспанської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мови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  <p:sp>
        <p:nvSpPr>
          <p:cNvPr id="2" name="AutoShape 2" descr="Gramática española: Uso de la preposición «a» - Mar Valenzue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635" y="692727"/>
            <a:ext cx="5637365" cy="4622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093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9" y="600074"/>
            <a:ext cx="5686424" cy="5629275"/>
          </a:xfrm>
        </p:spPr>
        <p:txBody>
          <a:bodyPr/>
          <a:lstStyle/>
          <a:p>
            <a:pPr algn="ctr"/>
            <a:r>
              <a:rPr lang="ru-RU" sz="2400" b="1" i="1" dirty="0">
                <a:solidFill>
                  <a:srgbClr val="FFFF00"/>
                </a:solidFill>
              </a:rPr>
              <a:t>Курс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порівняльної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граматики</a:t>
            </a:r>
            <a:r>
              <a:rPr lang="ru-RU" sz="2400" b="1" i="1" dirty="0">
                <a:solidFill>
                  <a:srgbClr val="FFFF00"/>
                </a:solidFill>
              </a:rPr>
              <a:t> – </a:t>
            </a:r>
            <a:r>
              <a:rPr lang="ru-RU" sz="2400" b="1" dirty="0" err="1"/>
              <a:t>складова</a:t>
            </a:r>
            <a:r>
              <a:rPr lang="ru-RU" sz="2400" b="1" dirty="0"/>
              <a:t> </a:t>
            </a:r>
            <a:r>
              <a:rPr lang="ru-RU" sz="2400" b="1" dirty="0" err="1"/>
              <a:t>частина</a:t>
            </a:r>
            <a:r>
              <a:rPr lang="ru-RU" sz="2400" b="1" dirty="0"/>
              <a:t> теоретичного курсу </a:t>
            </a:r>
            <a:r>
              <a:rPr lang="ru-RU" sz="2400" b="1" dirty="0" err="1"/>
              <a:t>іспанської</a:t>
            </a:r>
            <a:r>
              <a:rPr lang="ru-RU" sz="2400" b="1" dirty="0"/>
              <a:t> </a:t>
            </a:r>
            <a:r>
              <a:rPr lang="ru-RU" sz="2400" b="1" dirty="0" err="1"/>
              <a:t>мови</a:t>
            </a:r>
            <a:r>
              <a:rPr lang="ru-RU" sz="2400" b="1" dirty="0"/>
              <a:t>,</a:t>
            </a:r>
            <a:br>
              <a:rPr lang="ru-RU" sz="2400" b="1" dirty="0"/>
            </a:br>
            <a:r>
              <a:rPr lang="ru-RU" sz="2400" b="1" dirty="0">
                <a:solidFill>
                  <a:srgbClr val="FFC000"/>
                </a:solidFill>
              </a:rPr>
              <a:t>метою </a:t>
            </a:r>
            <a:r>
              <a:rPr lang="ru-RU" sz="2400" b="1" dirty="0" err="1"/>
              <a:t>якого</a:t>
            </a:r>
            <a:r>
              <a:rPr lang="ru-RU" sz="2400" b="1" dirty="0"/>
              <a:t> є </a:t>
            </a:r>
            <a:r>
              <a:rPr lang="ru-RU" sz="2400" b="1" dirty="0" err="1"/>
              <a:t>системний</a:t>
            </a:r>
            <a:r>
              <a:rPr lang="ru-RU" sz="2400" b="1" dirty="0"/>
              <a:t> </a:t>
            </a:r>
            <a:r>
              <a:rPr lang="ru-RU" sz="2400" b="1" dirty="0" err="1"/>
              <a:t>виклад</a:t>
            </a:r>
            <a:r>
              <a:rPr lang="ru-RU" sz="2400" b="1" dirty="0"/>
              <a:t> </a:t>
            </a:r>
            <a:r>
              <a:rPr lang="ru-RU" sz="2400" b="1" dirty="0" err="1"/>
              <a:t>основних</a:t>
            </a:r>
            <a:r>
              <a:rPr lang="ru-RU" sz="2400" b="1" dirty="0"/>
              <a:t> </a:t>
            </a:r>
            <a:r>
              <a:rPr lang="ru-RU" sz="2400" b="1" dirty="0" err="1"/>
              <a:t>аспектів</a:t>
            </a:r>
            <a:r>
              <a:rPr lang="ru-RU" sz="2400" b="1" dirty="0"/>
              <a:t> </a:t>
            </a:r>
            <a:r>
              <a:rPr lang="ru-RU" sz="2400" b="1" dirty="0" err="1"/>
              <a:t>граматичної</a:t>
            </a:r>
            <a:r>
              <a:rPr lang="ru-RU" sz="2400" b="1" dirty="0"/>
              <a:t> </a:t>
            </a:r>
            <a:r>
              <a:rPr lang="ru-RU" sz="2400" b="1" dirty="0" err="1"/>
              <a:t>будови</a:t>
            </a:r>
            <a:r>
              <a:rPr lang="ru-RU" sz="2400" b="1" dirty="0"/>
              <a:t> складу </a:t>
            </a:r>
            <a:r>
              <a:rPr lang="ru-RU" sz="2400" b="1" dirty="0" err="1"/>
              <a:t>іспанської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err="1"/>
              <a:t>мови</a:t>
            </a:r>
            <a:r>
              <a:rPr lang="ru-RU" sz="2400" b="1" dirty="0"/>
              <a:t>. </a:t>
            </a:r>
            <a:r>
              <a:rPr lang="ru-RU" sz="2400" b="1" dirty="0" err="1"/>
              <a:t>Практичні</a:t>
            </a:r>
            <a:r>
              <a:rPr lang="ru-RU" sz="2400" b="1" dirty="0"/>
              <a:t> </a:t>
            </a:r>
            <a:r>
              <a:rPr lang="ru-RU" sz="2400" b="1" dirty="0" err="1"/>
              <a:t>завдання</a:t>
            </a:r>
            <a:r>
              <a:rPr lang="ru-RU" sz="2400" b="1" dirty="0"/>
              <a:t> </a:t>
            </a:r>
            <a:r>
              <a:rPr lang="ru-RU" sz="2400" b="1" dirty="0" err="1"/>
              <a:t>даного</a:t>
            </a:r>
            <a:r>
              <a:rPr lang="ru-RU" sz="2400" b="1" dirty="0"/>
              <a:t> курсу </a:t>
            </a:r>
            <a:r>
              <a:rPr lang="ru-RU" sz="2400" b="1" dirty="0" err="1"/>
              <a:t>вказують</a:t>
            </a:r>
            <a:r>
              <a:rPr lang="ru-RU" sz="2400" b="1" dirty="0"/>
              <a:t> на </a:t>
            </a:r>
            <a:r>
              <a:rPr lang="ru-RU" sz="2400" b="1" dirty="0" err="1"/>
              <a:t>його</a:t>
            </a:r>
            <a:r>
              <a:rPr lang="ru-RU" sz="2400" b="1" dirty="0"/>
              <a:t> </a:t>
            </a:r>
            <a:r>
              <a:rPr lang="ru-RU" sz="2400" b="1" dirty="0" err="1"/>
              <a:t>тісний</a:t>
            </a:r>
            <a:r>
              <a:rPr lang="ru-RU" sz="2400" b="1" dirty="0"/>
              <a:t> </a:t>
            </a:r>
            <a:r>
              <a:rPr lang="ru-RU" sz="2400" b="1" dirty="0" err="1"/>
              <a:t>зв’язок</a:t>
            </a:r>
            <a:r>
              <a:rPr lang="ru-RU" sz="2400" b="1" dirty="0"/>
              <a:t> з курсами</a:t>
            </a:r>
            <a:br>
              <a:rPr lang="ru-RU" sz="2400" b="1" dirty="0"/>
            </a:br>
            <a:r>
              <a:rPr lang="ru-RU" sz="2400" b="1" dirty="0" err="1"/>
              <a:t>практичної</a:t>
            </a:r>
            <a:r>
              <a:rPr lang="ru-RU" sz="2400" b="1" dirty="0"/>
              <a:t> </a:t>
            </a:r>
            <a:r>
              <a:rPr lang="ru-RU" sz="2400" b="1" dirty="0" err="1"/>
              <a:t>граматики</a:t>
            </a:r>
            <a:r>
              <a:rPr lang="ru-RU" sz="2400" b="1" dirty="0"/>
              <a:t> та практики </a:t>
            </a:r>
            <a:r>
              <a:rPr lang="ru-RU" sz="2400" b="1" dirty="0" err="1"/>
              <a:t>усного</a:t>
            </a:r>
            <a:r>
              <a:rPr lang="ru-RU" sz="2400" b="1" dirty="0"/>
              <a:t> та </a:t>
            </a:r>
            <a:r>
              <a:rPr lang="ru-RU" sz="2400" b="1" dirty="0" err="1"/>
              <a:t>писемного</a:t>
            </a:r>
            <a:r>
              <a:rPr lang="ru-RU" sz="2400" b="1" dirty="0"/>
              <a:t> </a:t>
            </a:r>
            <a:r>
              <a:rPr lang="ru-RU" sz="2400" b="1" dirty="0" err="1"/>
              <a:t>мовлення</a:t>
            </a:r>
            <a:r>
              <a:rPr lang="ru-RU" sz="2400" b="1" dirty="0"/>
              <a:t> </a:t>
            </a:r>
            <a:r>
              <a:rPr lang="ru-RU" sz="2400" b="1" dirty="0" err="1"/>
              <a:t>іспанської</a:t>
            </a:r>
            <a:r>
              <a:rPr lang="ru-RU" sz="2400" b="1" dirty="0"/>
              <a:t> </a:t>
            </a:r>
            <a:r>
              <a:rPr lang="ru-RU" sz="2400" b="1" dirty="0" err="1"/>
              <a:t>мови</a:t>
            </a:r>
            <a:r>
              <a:rPr lang="ru-RU" sz="2400" b="1" dirty="0"/>
              <a:t>.</a:t>
            </a:r>
            <a:endParaRPr lang="en-US" sz="2400" b="1" dirty="0">
              <a:latin typeface="Castellar" panose="020A0402060406010301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31" b="96462" l="3318" r="971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737" y="600074"/>
            <a:ext cx="5533250" cy="575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47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91269" y="572960"/>
            <a:ext cx="101184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Одними з </a:t>
            </a:r>
            <a:r>
              <a:rPr lang="ru-RU" sz="2000" dirty="0" err="1">
                <a:solidFill>
                  <a:schemeClr val="bg1"/>
                </a:solidFill>
              </a:rPr>
              <a:t>основних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одиниць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граматичних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досліджень</a:t>
            </a:r>
            <a:r>
              <a:rPr lang="ru-RU" sz="2000" dirty="0">
                <a:solidFill>
                  <a:schemeClr val="bg1"/>
                </a:solidFill>
              </a:rPr>
              <a:t> є </a:t>
            </a:r>
            <a:r>
              <a:rPr lang="ru-RU" sz="2000" dirty="0">
                <a:solidFill>
                  <a:srgbClr val="FFC000"/>
                </a:solidFill>
              </a:rPr>
              <a:t>морфема та слово</a:t>
            </a:r>
            <a:r>
              <a:rPr lang="ru-RU" sz="2000" dirty="0" smtClean="0">
                <a:solidFill>
                  <a:schemeClr val="bg1"/>
                </a:solidFill>
              </a:rPr>
              <a:t>,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зумовлює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міждисциплінарні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зв’язки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теоретичної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граматики</a:t>
            </a:r>
            <a:r>
              <a:rPr lang="ru-RU" sz="2000" dirty="0">
                <a:solidFill>
                  <a:schemeClr val="bg1"/>
                </a:solidFill>
              </a:rPr>
              <a:t> з курсом 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err="1" smtClean="0">
                <a:solidFill>
                  <a:schemeClr val="bg1"/>
                </a:solidFill>
              </a:rPr>
              <a:t>лексикології</a:t>
            </a:r>
            <a:r>
              <a:rPr lang="ru-RU" sz="2000" dirty="0" smtClean="0">
                <a:solidFill>
                  <a:schemeClr val="bg1"/>
                </a:solidFill>
              </a:rPr>
              <a:t>,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зокрема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з </a:t>
            </a:r>
            <a:r>
              <a:rPr lang="ru-RU" sz="2000" dirty="0" err="1">
                <a:solidFill>
                  <a:schemeClr val="bg1"/>
                </a:solidFill>
              </a:rPr>
              <a:t>розділом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rgbClr val="FFC000"/>
                </a:solidFill>
              </a:rPr>
              <a:t>«</a:t>
            </a:r>
            <a:r>
              <a:rPr lang="ru-RU" sz="2000" dirty="0" err="1">
                <a:solidFill>
                  <a:srgbClr val="FFC000"/>
                </a:solidFill>
              </a:rPr>
              <a:t>Морфологічна</a:t>
            </a:r>
            <a:r>
              <a:rPr lang="ru-RU" sz="2000" dirty="0">
                <a:solidFill>
                  <a:srgbClr val="FFC000"/>
                </a:solidFill>
              </a:rPr>
              <a:t> структура слова» </a:t>
            </a:r>
            <a:endParaRPr lang="en-US" sz="2000" dirty="0" smtClean="0">
              <a:solidFill>
                <a:srgbClr val="FFC000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та </a:t>
            </a:r>
            <a:r>
              <a:rPr lang="ru-RU" sz="2000" dirty="0">
                <a:solidFill>
                  <a:srgbClr val="FFC000"/>
                </a:solidFill>
              </a:rPr>
              <a:t>«Семантика».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half" idx="1"/>
          </p:nvPr>
        </p:nvSpPr>
        <p:spPr>
          <a:xfrm>
            <a:off x="957288" y="2603500"/>
            <a:ext cx="5595911" cy="3741882"/>
          </a:xfrm>
        </p:spPr>
        <p:txBody>
          <a:bodyPr>
            <a:normAutofit/>
          </a:bodyPr>
          <a:lstStyle/>
          <a:p>
            <a:r>
              <a:rPr lang="ru-RU" i="1" dirty="0" err="1" smtClean="0"/>
              <a:t>Міждисциплінарні</a:t>
            </a:r>
            <a:r>
              <a:rPr lang="en-US" i="1" dirty="0" smtClean="0">
                <a:latin typeface="Castellar" panose="020A0402060406010301" pitchFamily="18" charset="0"/>
              </a:rPr>
              <a:t> </a:t>
            </a:r>
            <a:r>
              <a:rPr lang="ru-RU" i="1" dirty="0" err="1" smtClean="0"/>
              <a:t>зв’язки</a:t>
            </a:r>
            <a:r>
              <a:rPr lang="ru-RU" i="1" dirty="0" smtClean="0"/>
              <a:t> </a:t>
            </a:r>
            <a:r>
              <a:rPr lang="ru-RU" i="1" dirty="0" err="1"/>
              <a:t>теоретичної</a:t>
            </a:r>
            <a:r>
              <a:rPr lang="ru-RU" i="1" dirty="0"/>
              <a:t> </a:t>
            </a:r>
            <a:r>
              <a:rPr lang="ru-RU" i="1" dirty="0" err="1"/>
              <a:t>граматики</a:t>
            </a:r>
            <a:r>
              <a:rPr lang="ru-RU" i="1" dirty="0"/>
              <a:t> </a:t>
            </a:r>
            <a:r>
              <a:rPr lang="ru-RU" i="1" dirty="0" err="1"/>
              <a:t>із</a:t>
            </a:r>
            <a:r>
              <a:rPr lang="ru-RU" i="1" dirty="0"/>
              <a:t> </a:t>
            </a:r>
            <a:r>
              <a:rPr lang="ru-RU" i="1" dirty="0" err="1"/>
              <a:t>філософією</a:t>
            </a:r>
            <a:r>
              <a:rPr lang="ru-RU" i="1" dirty="0"/>
              <a:t>, </a:t>
            </a:r>
            <a:r>
              <a:rPr lang="ru-RU" i="1" dirty="0" err="1"/>
              <a:t>психологією</a:t>
            </a:r>
            <a:r>
              <a:rPr lang="ru-RU" i="1" dirty="0"/>
              <a:t>, </a:t>
            </a:r>
            <a:r>
              <a:rPr lang="ru-RU" i="1" dirty="0" err="1"/>
              <a:t>логікою</a:t>
            </a:r>
            <a:r>
              <a:rPr lang="ru-RU" i="1" dirty="0"/>
              <a:t>, </a:t>
            </a:r>
            <a:r>
              <a:rPr lang="ru-RU" i="1" dirty="0" err="1"/>
              <a:t>теорією</a:t>
            </a:r>
            <a:r>
              <a:rPr lang="ru-RU" i="1" dirty="0"/>
              <a:t> </a:t>
            </a:r>
            <a:r>
              <a:rPr lang="ru-RU" i="1" dirty="0" smtClean="0"/>
              <a:t>перекладу</a:t>
            </a:r>
            <a:r>
              <a:rPr lang="en-US" i="1" dirty="0" smtClean="0">
                <a:latin typeface="Castellar" panose="020A0402060406010301" pitchFamily="18" charset="0"/>
              </a:rPr>
              <a:t> </a:t>
            </a:r>
            <a:r>
              <a:rPr lang="ru-RU" i="1" dirty="0" err="1" smtClean="0"/>
              <a:t>підтверджуються</a:t>
            </a:r>
            <a:r>
              <a:rPr lang="ru-RU" i="1" dirty="0" smtClean="0"/>
              <a:t> </a:t>
            </a:r>
            <a:r>
              <a:rPr lang="ru-RU" i="1" dirty="0" err="1"/>
              <a:t>їх</a:t>
            </a:r>
            <a:r>
              <a:rPr lang="ru-RU" i="1" dirty="0"/>
              <a:t> </a:t>
            </a:r>
            <a:r>
              <a:rPr lang="ru-RU" i="1" dirty="0" err="1"/>
              <a:t>спільним</a:t>
            </a:r>
            <a:r>
              <a:rPr lang="ru-RU" i="1" dirty="0"/>
              <a:t> </a:t>
            </a:r>
            <a:r>
              <a:rPr lang="ru-RU" i="1" dirty="0" err="1"/>
              <a:t>інтересом</a:t>
            </a:r>
            <a:r>
              <a:rPr lang="ru-RU" i="1" dirty="0"/>
              <a:t> у </a:t>
            </a:r>
            <a:r>
              <a:rPr lang="ru-RU" i="1" dirty="0" err="1"/>
              <a:t>дослідженні</a:t>
            </a:r>
            <a:r>
              <a:rPr lang="ru-RU" i="1" dirty="0"/>
              <a:t> плану </a:t>
            </a:r>
            <a:r>
              <a:rPr lang="ru-RU" i="1" dirty="0" err="1"/>
              <a:t>вираження</a:t>
            </a:r>
            <a:r>
              <a:rPr lang="ru-RU" i="1" dirty="0"/>
              <a:t> слова (і </a:t>
            </a:r>
            <a:r>
              <a:rPr lang="ru-RU" i="1" dirty="0" err="1" smtClean="0"/>
              <a:t>мови</a:t>
            </a:r>
            <a:r>
              <a:rPr lang="en-US" i="1" dirty="0" smtClean="0">
                <a:latin typeface="Castellar" panose="020A0402060406010301" pitchFamily="18" charset="0"/>
              </a:rPr>
              <a:t> </a:t>
            </a:r>
            <a:r>
              <a:rPr lang="ru-RU" i="1" dirty="0" err="1" smtClean="0"/>
              <a:t>взагалі</a:t>
            </a:r>
            <a:r>
              <a:rPr lang="ru-RU" i="1" dirty="0" smtClean="0"/>
              <a:t>).</a:t>
            </a:r>
            <a:endParaRPr lang="en-US" i="1" dirty="0" smtClean="0">
              <a:latin typeface="Castellar" panose="020A0402060406010301" pitchFamily="18" charset="0"/>
            </a:endParaRPr>
          </a:p>
          <a:p>
            <a:r>
              <a:rPr lang="ru-RU" i="1" dirty="0" err="1" smtClean="0"/>
              <a:t>Загальнотеоретичні</a:t>
            </a:r>
            <a:r>
              <a:rPr lang="ru-RU" i="1" dirty="0" smtClean="0"/>
              <a:t> </a:t>
            </a:r>
            <a:r>
              <a:rPr lang="ru-RU" i="1" dirty="0" err="1"/>
              <a:t>питання</a:t>
            </a:r>
            <a:r>
              <a:rPr lang="ru-RU" i="1" dirty="0"/>
              <a:t> </a:t>
            </a:r>
            <a:r>
              <a:rPr lang="ru-RU" i="1" dirty="0" err="1"/>
              <a:t>теоретичної</a:t>
            </a:r>
            <a:r>
              <a:rPr lang="ru-RU" i="1" dirty="0"/>
              <a:t> </a:t>
            </a:r>
            <a:r>
              <a:rPr lang="ru-RU" i="1" dirty="0" err="1"/>
              <a:t>граматики</a:t>
            </a:r>
            <a:r>
              <a:rPr lang="ru-RU" i="1" dirty="0"/>
              <a:t>, </a:t>
            </a:r>
            <a:r>
              <a:rPr lang="ru-RU" i="1" dirty="0" err="1"/>
              <a:t>такі</a:t>
            </a:r>
            <a:r>
              <a:rPr lang="ru-RU" i="1" dirty="0"/>
              <a:t> як </a:t>
            </a:r>
            <a:r>
              <a:rPr lang="ru-RU" i="1" dirty="0" err="1"/>
              <a:t>розмежування</a:t>
            </a:r>
            <a:r>
              <a:rPr lang="ru-RU" i="1" dirty="0"/>
              <a:t> </a:t>
            </a:r>
            <a:r>
              <a:rPr lang="ru-RU" i="1" dirty="0" err="1" smtClean="0"/>
              <a:t>мови</a:t>
            </a:r>
            <a:r>
              <a:rPr lang="en-US" i="1" dirty="0" smtClean="0">
                <a:latin typeface="Castellar" panose="020A0402060406010301" pitchFamily="18" charset="0"/>
              </a:rPr>
              <a:t> </a:t>
            </a:r>
            <a:r>
              <a:rPr lang="ru-RU" i="1" dirty="0" smtClean="0"/>
              <a:t>та </a:t>
            </a:r>
            <a:r>
              <a:rPr lang="ru-RU" i="1" dirty="0" err="1"/>
              <a:t>мовлення</a:t>
            </a:r>
            <a:r>
              <a:rPr lang="ru-RU" i="1" dirty="0"/>
              <a:t>, </a:t>
            </a:r>
            <a:r>
              <a:rPr lang="ru-RU" i="1" dirty="0" err="1"/>
              <a:t>висловлювання</a:t>
            </a:r>
            <a:r>
              <a:rPr lang="ru-RU" i="1" dirty="0"/>
              <a:t> та </a:t>
            </a:r>
            <a:r>
              <a:rPr lang="ru-RU" i="1" dirty="0" err="1"/>
              <a:t>речення</a:t>
            </a:r>
            <a:r>
              <a:rPr lang="ru-RU" i="1" dirty="0"/>
              <a:t> </a:t>
            </a:r>
            <a:r>
              <a:rPr lang="ru-RU" i="1" dirty="0" err="1"/>
              <a:t>визначають</a:t>
            </a:r>
            <a:r>
              <a:rPr lang="ru-RU" i="1" dirty="0"/>
              <a:t> </a:t>
            </a:r>
            <a:r>
              <a:rPr lang="ru-RU" i="1" dirty="0" err="1"/>
              <a:t>міждисциплінарні</a:t>
            </a:r>
            <a:r>
              <a:rPr lang="ru-RU" i="1" dirty="0"/>
              <a:t> </a:t>
            </a:r>
            <a:r>
              <a:rPr lang="ru-RU" i="1" dirty="0" err="1"/>
              <a:t>зв’язки</a:t>
            </a:r>
            <a:r>
              <a:rPr lang="ru-RU" i="1" dirty="0"/>
              <a:t> </a:t>
            </a:r>
            <a:r>
              <a:rPr lang="ru-RU" i="1" dirty="0" err="1" smtClean="0"/>
              <a:t>цього</a:t>
            </a:r>
            <a:r>
              <a:rPr lang="en-US" i="1" dirty="0" smtClean="0">
                <a:latin typeface="Castellar" panose="020A0402060406010301" pitchFamily="18" charset="0"/>
              </a:rPr>
              <a:t> </a:t>
            </a:r>
            <a:r>
              <a:rPr lang="ru-RU" i="1" dirty="0" smtClean="0"/>
              <a:t>курсу </a:t>
            </a:r>
            <a:r>
              <a:rPr lang="ru-RU" i="1" dirty="0"/>
              <a:t>з курсом </a:t>
            </a:r>
            <a:r>
              <a:rPr lang="ru-RU" i="1" dirty="0" err="1"/>
              <a:t>загального</a:t>
            </a:r>
            <a:r>
              <a:rPr lang="ru-RU" i="1" dirty="0"/>
              <a:t> </a:t>
            </a:r>
            <a:r>
              <a:rPr lang="ru-RU" i="1" dirty="0" err="1"/>
              <a:t>мовознавства</a:t>
            </a:r>
            <a:r>
              <a:rPr lang="ru-RU" i="1" dirty="0"/>
              <a:t>.</a:t>
            </a:r>
            <a:endParaRPr lang="en-US" i="1" dirty="0">
              <a:latin typeface="Castellar" panose="020A0402060406010301" pitchFamily="18" charset="0"/>
            </a:endParaRPr>
          </a:p>
        </p:txBody>
      </p:sp>
      <p:pic>
        <p:nvPicPr>
          <p:cNvPr id="19" name="Объект 1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26" b="91032" l="3490" r="953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5" y="1970562"/>
            <a:ext cx="5112327" cy="5007758"/>
          </a:xfrm>
        </p:spPr>
      </p:pic>
    </p:spTree>
    <p:extLst>
      <p:ext uri="{BB962C8B-B14F-4D97-AF65-F5344CB8AC3E}">
        <p14:creationId xmlns:p14="http://schemas.microsoft.com/office/powerpoint/2010/main" val="11884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21208" y="518428"/>
            <a:ext cx="8761413" cy="1781427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Основними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завданнями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вивчення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«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П</a:t>
            </a:r>
            <a:r>
              <a:rPr lang="ru-RU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орівняльна</a:t>
            </a: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uk-UA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граматика </a:t>
            </a:r>
            <a:r>
              <a:rPr lang="ru-RU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іспанської</a:t>
            </a: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мови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» </a:t>
            </a: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є</a:t>
            </a:r>
            <a:r>
              <a:rPr lang="en-US" sz="2800" dirty="0"/>
              <a:t>:</a:t>
            </a:r>
            <a:endParaRPr lang="en-US" sz="2800" b="1" dirty="0">
              <a:solidFill>
                <a:schemeClr val="accent1">
                  <a:lumMod val="20000"/>
                  <a:lumOff val="8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14" name="Блок-схема: подготовка 13"/>
          <p:cNvSpPr/>
          <p:nvPr/>
        </p:nvSpPr>
        <p:spPr>
          <a:xfrm>
            <a:off x="4281054" y="2458610"/>
            <a:ext cx="3311236" cy="623455"/>
          </a:xfrm>
          <a:prstGeom prst="flowChartPreparation">
            <a:avLst/>
          </a:prstGeom>
          <a:solidFill>
            <a:srgbClr val="EE9F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Теоретичні</a:t>
            </a:r>
            <a:r>
              <a:rPr lang="ru-RU" sz="2400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:</a:t>
            </a:r>
            <a:endParaRPr lang="en-US" sz="24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4290" y="3167692"/>
            <a:ext cx="12011891" cy="3363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-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узагальнення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та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систематизація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знань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про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граматичну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структуру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сучасної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іспанської</a:t>
            </a:r>
            <a:endParaRPr lang="ru-RU" b="1" dirty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мови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-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ознайомлення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студентів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з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теоретичними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основами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морфології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та синтаксису та</a:t>
            </a:r>
          </a:p>
          <a:p>
            <a:pPr>
              <a:lnSpc>
                <a:spcPct val="150000"/>
              </a:lnSpc>
            </a:pP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проблемними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питаннями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теоретичної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граматики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іспанської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мови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-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надання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розуміння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граматичної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будови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іспанської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мови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як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сукупності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елементів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які</a:t>
            </a:r>
            <a:endParaRPr lang="ru-RU" b="1" dirty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складають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організовану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структуру та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цілісну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систему;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-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розвиток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критичного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мислення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через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аналіз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різних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інтерпретацій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проблемних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питань</a:t>
            </a:r>
            <a:endParaRPr lang="ru-RU" b="1" dirty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теоретичної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граматики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9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246" y="2701636"/>
            <a:ext cx="11327990" cy="37268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/>
            </a:r>
            <a:b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-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розширення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нормативних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відомостей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про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іспанську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граматику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та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різні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підходи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до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її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вивчення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;</a:t>
            </a:r>
            <a:b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-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розвиток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і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удосконалення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навичок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студентів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щодо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практичного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використання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граматичних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форм та структур у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різних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стилях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мовлення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;</a:t>
            </a:r>
            <a:b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-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розвиток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уміння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вчитися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(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працювати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з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підручниками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,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хрестоматіями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та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науковою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літературою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з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граматики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, з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залученням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Інтернету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тощо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);</a:t>
            </a:r>
            <a:b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-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удосконалення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професійно-педагогічної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підготовки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майбутнього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вчителя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іноземної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мови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: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підготовка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майбутніх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вчителів-мовників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до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роботи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з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формування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граматичних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вмінь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та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навичок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у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школярів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.</a:t>
            </a:r>
            <a:endParaRPr lang="en-US" sz="18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5863" y="486641"/>
            <a:ext cx="93353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FFFF00"/>
                </a:solidFill>
                <a:latin typeface="Century" panose="02040604050505020304" pitchFamily="18" charset="0"/>
              </a:rPr>
              <a:t>Основними</a:t>
            </a:r>
            <a:r>
              <a:rPr lang="ru-RU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  <a:latin typeface="Century" panose="02040604050505020304" pitchFamily="18" charset="0"/>
              </a:rPr>
              <a:t>завданнями</a:t>
            </a:r>
            <a:r>
              <a:rPr lang="ru-RU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вивчення</a:t>
            </a:r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«</a:t>
            </a:r>
            <a:r>
              <a:rPr lang="ru-RU" sz="36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Порівняльної</a:t>
            </a:r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граматики</a:t>
            </a:r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іспанської</a:t>
            </a:r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мови</a:t>
            </a:r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» є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:</a:t>
            </a:r>
            <a:endParaRPr lang="en-US" sz="3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Блок-схема: подготовка 3"/>
          <p:cNvSpPr/>
          <p:nvPr/>
        </p:nvSpPr>
        <p:spPr>
          <a:xfrm>
            <a:off x="4419599" y="2376915"/>
            <a:ext cx="3671455" cy="649442"/>
          </a:xfrm>
          <a:prstGeom prst="flowChartPreparation">
            <a:avLst/>
          </a:prstGeom>
          <a:solidFill>
            <a:srgbClr val="EE9F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Практичні</a:t>
            </a:r>
            <a:r>
              <a:rPr lang="ru-RU" dirty="0">
                <a:solidFill>
                  <a:srgbClr val="C00000"/>
                </a:solidFill>
                <a:latin typeface="Century" panose="02040604050505020304" pitchFamily="18" charset="0"/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76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027" y="947920"/>
            <a:ext cx="9416064" cy="72848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Century" panose="02040604050505020304" pitchFamily="18" charset="0"/>
              </a:rPr>
              <a:t>В </a:t>
            </a:r>
            <a:r>
              <a:rPr lang="ru-RU" sz="32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результаті</a:t>
            </a:r>
            <a:r>
              <a:rPr lang="ru-RU" sz="3200" b="1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вивчення</a:t>
            </a:r>
            <a:r>
              <a:rPr lang="ru-RU" sz="3200" b="1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навчальної</a:t>
            </a:r>
            <a:r>
              <a:rPr lang="ru-RU" sz="3200" b="1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дисципліни</a:t>
            </a:r>
            <a:r>
              <a:rPr lang="ru-RU" sz="3200" b="1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«</a:t>
            </a:r>
            <a:r>
              <a:rPr lang="ru-RU" sz="3200" b="1" dirty="0" err="1" smtClean="0">
                <a:solidFill>
                  <a:srgbClr val="FFFF00"/>
                </a:solidFill>
                <a:latin typeface="Century" panose="02040604050505020304" pitchFamily="18" charset="0"/>
              </a:rPr>
              <a:t>Порівняльна</a:t>
            </a:r>
            <a:r>
              <a:rPr lang="ru-RU" sz="3200" b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граматика</a:t>
            </a:r>
            <a:r>
              <a:rPr lang="ru-RU" sz="3200" b="1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іспанської</a:t>
            </a:r>
            <a:r>
              <a:rPr lang="ru-RU" sz="3200" b="1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мови</a:t>
            </a:r>
            <a:r>
              <a:rPr lang="ru-RU" sz="3200" b="1" dirty="0">
                <a:solidFill>
                  <a:srgbClr val="FFFF00"/>
                </a:solidFill>
                <a:latin typeface="Century" panose="02040604050505020304" pitchFamily="18" charset="0"/>
              </a:rPr>
              <a:t>» </a:t>
            </a:r>
            <a:r>
              <a:rPr lang="ru-RU" sz="32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ви</a:t>
            </a:r>
            <a:r>
              <a:rPr lang="ru-RU" sz="3200" b="1" dirty="0">
                <a:solidFill>
                  <a:srgbClr val="FFFF00"/>
                </a:solidFill>
                <a:latin typeface="Century" panose="02040604050505020304" pitchFamily="18" charset="0"/>
              </a:rPr>
              <a:t/>
            </a:r>
            <a:br>
              <a:rPr lang="ru-RU" sz="3200" b="1" dirty="0">
                <a:solidFill>
                  <a:srgbClr val="FFFF00"/>
                </a:solidFill>
                <a:latin typeface="Century" panose="02040604050505020304" pitchFamily="18" charset="0"/>
              </a:rPr>
            </a:br>
            <a:r>
              <a:rPr lang="ru-RU" sz="32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вмітимете</a:t>
            </a:r>
            <a:r>
              <a:rPr lang="ru-RU" sz="3200" b="1" dirty="0">
                <a:solidFill>
                  <a:srgbClr val="FFFF00"/>
                </a:solidFill>
                <a:latin typeface="Century" panose="02040604050505020304" pitchFamily="18" charset="0"/>
              </a:rPr>
              <a:t>:</a:t>
            </a:r>
            <a:endParaRPr lang="en-US" sz="3200" b="1" dirty="0">
              <a:solidFill>
                <a:srgbClr val="FFFF0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508" y="2770909"/>
            <a:ext cx="118594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tx2"/>
                </a:solidFill>
                <a:latin typeface="Century" panose="02040604050505020304" pitchFamily="18" charset="0"/>
              </a:rPr>
              <a:t>- </a:t>
            </a:r>
            <a:r>
              <a:rPr lang="ru-RU" sz="2200" b="1" dirty="0" err="1" smtClean="0">
                <a:solidFill>
                  <a:schemeClr val="tx2"/>
                </a:solidFill>
                <a:latin typeface="Century" panose="02040604050505020304" pitchFamily="18" charset="0"/>
              </a:rPr>
              <a:t>розумітися</a:t>
            </a:r>
            <a:r>
              <a:rPr lang="ru-RU" sz="2200" b="1" dirty="0" smtClean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на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проблемних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питаннях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теоретичної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граматики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та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висловлювати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свою</a:t>
            </a:r>
          </a:p>
          <a:p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точку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зору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на те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чи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інше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граматичне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явище</a:t>
            </a:r>
            <a:r>
              <a:rPr lang="ru-RU" sz="2200" b="1" dirty="0" smtClean="0">
                <a:solidFill>
                  <a:schemeClr val="tx2"/>
                </a:solidFill>
                <a:latin typeface="Century" panose="02040604050505020304" pitchFamily="18" charset="0"/>
              </a:rPr>
              <a:t>;</a:t>
            </a:r>
            <a:endParaRPr lang="ru-RU" sz="2200" b="1" dirty="0">
              <a:solidFill>
                <a:schemeClr val="tx2"/>
              </a:solidFill>
              <a:latin typeface="Century" panose="02040604050505020304" pitchFamily="18" charset="0"/>
            </a:endParaRPr>
          </a:p>
          <a:p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-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користуватися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різноманітними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науковими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джерелами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з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теоретичної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граматики</a:t>
            </a:r>
            <a:endParaRPr lang="ru-RU" sz="2200" b="1" dirty="0">
              <a:solidFill>
                <a:schemeClr val="tx2"/>
              </a:solidFill>
              <a:latin typeface="Century" panose="02040604050505020304" pitchFamily="18" charset="0"/>
            </a:endParaRPr>
          </a:p>
          <a:p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іспанської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мови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(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підручниками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,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монографіями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,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Інтернетом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),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знайомитися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з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новими</a:t>
            </a:r>
            <a:endParaRPr lang="ru-RU" sz="2200" b="1" dirty="0">
              <a:solidFill>
                <a:schemeClr val="tx2"/>
              </a:solidFill>
              <a:latin typeface="Century" panose="02040604050505020304" pitchFamily="18" charset="0"/>
            </a:endParaRPr>
          </a:p>
          <a:p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доробками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в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галузі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граматичних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досліджень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для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підвищення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свого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професійного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рівня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;</a:t>
            </a:r>
          </a:p>
          <a:p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-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порівнювати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явища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граматичного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рівня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іспанської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та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рідної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мов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;.</a:t>
            </a:r>
          </a:p>
          <a:p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-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вміти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застосовувати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знання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з курсу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теоретичної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граматики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у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практичній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викладацькій</a:t>
            </a:r>
            <a:endParaRPr lang="ru-RU" sz="2200" b="1" dirty="0">
              <a:solidFill>
                <a:schemeClr val="tx2"/>
              </a:solidFill>
              <a:latin typeface="Century" panose="02040604050505020304" pitchFamily="18" charset="0"/>
            </a:endParaRPr>
          </a:p>
          <a:p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діяльності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.</a:t>
            </a:r>
            <a:endParaRPr lang="en-US" sz="2200" b="1" dirty="0">
              <a:solidFill>
                <a:schemeClr val="tx2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320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313628" y="544528"/>
            <a:ext cx="10081081" cy="2677648"/>
          </a:xfrm>
        </p:spPr>
        <p:txBody>
          <a:bodyPr/>
          <a:lstStyle/>
          <a:p>
            <a:pPr algn="ctr"/>
            <a:r>
              <a:rPr lang="en-US" sz="4000" b="1" dirty="0">
                <a:latin typeface="Century" panose="02040604050505020304" pitchFamily="18" charset="0"/>
              </a:rPr>
              <a:t>¡</a:t>
            </a:r>
            <a:r>
              <a:rPr lang="en-US" sz="4000" b="1" dirty="0" err="1">
                <a:latin typeface="Century" panose="02040604050505020304" pitchFamily="18" charset="0"/>
              </a:rPr>
              <a:t>Bienvenidos</a:t>
            </a:r>
            <a:r>
              <a:rPr lang="en-US" sz="4000" b="1" dirty="0">
                <a:latin typeface="Century" panose="02040604050505020304" pitchFamily="18" charset="0"/>
              </a:rPr>
              <a:t> a </a:t>
            </a:r>
            <a:r>
              <a:rPr lang="en-US" sz="4000" b="1" dirty="0" err="1">
                <a:latin typeface="Century" panose="02040604050505020304" pitchFamily="18" charset="0"/>
              </a:rPr>
              <a:t>nuestras</a:t>
            </a:r>
            <a:r>
              <a:rPr lang="en-US" sz="4000" b="1" dirty="0">
                <a:latin typeface="Century" panose="02040604050505020304" pitchFamily="18" charset="0"/>
              </a:rPr>
              <a:t> </a:t>
            </a:r>
            <a:r>
              <a:rPr lang="en-US" sz="4000" b="1" dirty="0" err="1">
                <a:latin typeface="Century" panose="02040604050505020304" pitchFamily="18" charset="0"/>
              </a:rPr>
              <a:t>clases</a:t>
            </a:r>
            <a:r>
              <a:rPr lang="en-US" sz="4000" b="1" dirty="0">
                <a:latin typeface="Century" panose="02040604050505020304" pitchFamily="18" charset="0"/>
              </a:rPr>
              <a:t>! </a:t>
            </a:r>
            <a:r>
              <a:rPr lang="uk-UA" sz="4000" b="1" dirty="0" smtClean="0">
                <a:latin typeface="Century" panose="02040604050505020304" pitchFamily="18" charset="0"/>
              </a:rPr>
              <a:t/>
            </a:r>
            <a:br>
              <a:rPr lang="uk-UA" sz="4000" b="1" dirty="0" smtClean="0">
                <a:latin typeface="Century" panose="02040604050505020304" pitchFamily="18" charset="0"/>
              </a:rPr>
            </a:br>
            <a:r>
              <a:rPr lang="en-US" sz="4000" b="1" dirty="0" smtClean="0">
                <a:latin typeface="Century" panose="02040604050505020304" pitchFamily="18" charset="0"/>
              </a:rPr>
              <a:t>¡</a:t>
            </a:r>
            <a:r>
              <a:rPr lang="en-US" sz="4000" b="1" dirty="0" err="1">
                <a:latin typeface="Century" panose="02040604050505020304" pitchFamily="18" charset="0"/>
              </a:rPr>
              <a:t>Os</a:t>
            </a:r>
            <a:r>
              <a:rPr lang="en-US" sz="4000" b="1" dirty="0">
                <a:latin typeface="Century" panose="02040604050505020304" pitchFamily="18" charset="0"/>
              </a:rPr>
              <a:t> </a:t>
            </a:r>
            <a:r>
              <a:rPr lang="en-US" sz="4000" b="1" dirty="0" err="1">
                <a:latin typeface="Century" panose="02040604050505020304" pitchFamily="18" charset="0"/>
              </a:rPr>
              <a:t>esperamos</a:t>
            </a:r>
            <a:r>
              <a:rPr lang="en-US" sz="4000" b="1" dirty="0">
                <a:latin typeface="Century" panose="02040604050505020304" pitchFamily="18" charset="0"/>
              </a:rPr>
              <a:t> a </a:t>
            </a:r>
            <a:r>
              <a:rPr lang="en-US" sz="4000" b="1" dirty="0" err="1">
                <a:latin typeface="Century" panose="02040604050505020304" pitchFamily="18" charset="0"/>
              </a:rPr>
              <a:t>todos</a:t>
            </a:r>
            <a:r>
              <a:rPr lang="en-US" sz="4000" b="1" dirty="0">
                <a:latin typeface="Century" panose="02040604050505020304" pitchFamily="18" charset="0"/>
              </a:rPr>
              <a:t>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511" y="1883352"/>
            <a:ext cx="4437748" cy="419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49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137</TotalTime>
  <Words>319</Words>
  <Application>Microsoft Office PowerPoint</Application>
  <PresentationFormat>Широкоэкранный</PresentationFormat>
  <Paragraphs>40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Castellar</vt:lpstr>
      <vt:lpstr>Century</vt:lpstr>
      <vt:lpstr>Century Gothic</vt:lpstr>
      <vt:lpstr>Wingdings 3</vt:lpstr>
      <vt:lpstr>Совет директоров</vt:lpstr>
      <vt:lpstr>Презентация PowerPoint</vt:lpstr>
      <vt:lpstr>Предметом вивчення навчальної дисципліни «Порівняльна граматика іспанської мови» є теоретичні аспекти морфологічної та синтаксичної систем сучасної іспанської мови.</vt:lpstr>
      <vt:lpstr>Курс порівняльної граматики – складова частина теоретичного курсу іспанської мови, метою якого є системний виклад основних аспектів граматичної будови складу іспанської мови. Практичні завдання даного курсу вказують на його тісний зв’язок з курсами практичної граматики та практики усного та писемного мовлення іспанської мови.</vt:lpstr>
      <vt:lpstr>Презентация PowerPoint</vt:lpstr>
      <vt:lpstr>Основними завданнями вивчення «Порівняльна граматика іспанської мови» є:</vt:lpstr>
      <vt:lpstr> - розширення нормативних відомостей про іспанську граматику та різні підходи до її вивчення; - розвиток і удосконалення навичок студентів щодо практичного використання граматичних форм та структур у різних стилях мовлення; - розвиток уміння вчитися (працювати з підручниками, хрестоматіями та науковою літературою з граматики, з залученням Інтернету тощо); - удосконалення професійно-педагогічної підготовки майбутнього вчителя іноземної мови: підготовка майбутніх вчителів-мовників до роботи з формування граматичних вмінь та навичок у школярів.</vt:lpstr>
      <vt:lpstr>В результаті вивчення навчальної дисципліни «Порівняльна граматика іспанської мови» ви вмітимете:</vt:lpstr>
      <vt:lpstr>¡Bienvenidos a nuestras clases!  ¡Os esperamos a todos!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Теоретична фонетика іспанської мови</dc:title>
  <dc:creator>user</dc:creator>
  <cp:lastModifiedBy>user</cp:lastModifiedBy>
  <cp:revision>28</cp:revision>
  <dcterms:created xsi:type="dcterms:W3CDTF">2020-06-01T13:36:05Z</dcterms:created>
  <dcterms:modified xsi:type="dcterms:W3CDTF">2020-08-27T17:05:25Z</dcterms:modified>
</cp:coreProperties>
</file>